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7" r:id="rId2"/>
    <p:sldId id="257" r:id="rId3"/>
    <p:sldId id="267" r:id="rId4"/>
    <p:sldId id="275" r:id="rId5"/>
    <p:sldId id="274" r:id="rId6"/>
    <p:sldId id="276" r:id="rId7"/>
    <p:sldId id="292" r:id="rId8"/>
    <p:sldId id="293" r:id="rId9"/>
    <p:sldId id="294" r:id="rId10"/>
    <p:sldId id="295" r:id="rId11"/>
    <p:sldId id="278" r:id="rId12"/>
    <p:sldId id="279" r:id="rId13"/>
    <p:sldId id="280" r:id="rId14"/>
    <p:sldId id="281" r:id="rId15"/>
    <p:sldId id="296" r:id="rId16"/>
    <p:sldId id="297" r:id="rId17"/>
    <p:sldId id="298" r:id="rId18"/>
    <p:sldId id="303" r:id="rId19"/>
    <p:sldId id="299" r:id="rId20"/>
    <p:sldId id="300" r:id="rId21"/>
    <p:sldId id="301" r:id="rId22"/>
    <p:sldId id="302" r:id="rId23"/>
    <p:sldId id="283" r:id="rId24"/>
    <p:sldId id="289" r:id="rId25"/>
    <p:sldId id="284" r:id="rId26"/>
    <p:sldId id="285" r:id="rId27"/>
    <p:sldId id="288" r:id="rId2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16B"/>
    <a:srgbClr val="7ACDEF"/>
    <a:srgbClr val="F5E180"/>
    <a:srgbClr val="EECC2C"/>
    <a:srgbClr val="F7AF1D"/>
    <a:srgbClr val="DC3737"/>
    <a:srgbClr val="FFCE63"/>
    <a:srgbClr val="F95959"/>
    <a:srgbClr val="ED8C27"/>
    <a:srgbClr val="2AA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1" autoAdjust="0"/>
    <p:restoredTop sz="93447" autoAdjust="0"/>
  </p:normalViewPr>
  <p:slideViewPr>
    <p:cSldViewPr snapToGrid="0">
      <p:cViewPr varScale="1">
        <p:scale>
          <a:sx n="80" d="100"/>
          <a:sy n="80" d="100"/>
        </p:scale>
        <p:origin x="86" y="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A6AF5-831E-46C4-9F1C-73DDC9C426B8}" type="datetimeFigureOut">
              <a:rPr lang="zh-CN" altLang="en-US" smtClean="0"/>
              <a:t>2017/4/24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9E6AE-5311-4656-80F3-9BC2B9CC8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7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73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17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170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914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6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789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这里要加一个甘特图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25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586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7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9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63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136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99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971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6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E8FAC-09E8-4CDC-931D-16D47FF9AB14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708DA-E7C9-4D59-BCD5-E8820096AE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82615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C4295-C4A0-406B-BB63-66B0BE627362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9BAA0-ECC1-4AC7-BB61-322B584C7C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80246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EBB71-8668-4FF0-900C-FC366E69E50C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5AB78B-2067-4B3C-8B65-FD86989F8B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92474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513CD-83A1-43AF-B44F-B251E4DFF46A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9DB4-509B-4C37-BA49-547661F284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33377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9FCE7-E80B-4959-90F9-52F4971DED2D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D3DC4-2290-4545-862C-A9654EDA8D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08815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4B994-B859-49BB-8487-3A50076D4844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EC75C-C395-4AE4-B247-B62D07C060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1979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483E7-0F3B-4F87-86A3-4600C7146450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97C9A-8F16-49FB-A8A4-5AEF9DD791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0425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93C21-45A9-4EB2-859F-D3606E8737CB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37148-2E8B-4FD0-B44D-C28E447A8B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85049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BB3E1-8019-496A-9EE5-7C51DDC4CEA3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93A0E-0F68-4C0D-9242-0A69253576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8567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CC71D-3B32-470C-954E-0E65EAD7E730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43529-2ABD-4120-B0A4-8FD85E6DD1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99338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BD937-4F47-4604-9845-8882E86EFAAF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5D5DC-6D62-4A62-84D8-7D914E0094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723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114AE25-39F6-4616-A29E-95F0383BEB48}" type="datetimeFigureOut">
              <a:rPr lang="zh-CN" altLang="en-US"/>
              <a:pPr>
                <a:defRPr/>
              </a:pPr>
              <a:t>2017/4/24 Monday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F17CA39-1D74-4AB6-B52B-DDA73542EA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等腰三角形 3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4102" name="组合 4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3228230" y="1451729"/>
            <a:ext cx="6516795" cy="4034672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38267" y="1903891"/>
            <a:ext cx="623411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7AF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Sharing-bicycle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60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需求分析和设计报告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64775" y="4393049"/>
            <a:ext cx="416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更安全、更人性化的共享单车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902226" y="1144987"/>
            <a:ext cx="6655241" cy="415058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54585" y="4804251"/>
            <a:ext cx="3318235" cy="437440"/>
            <a:chOff x="4996206" y="4624754"/>
            <a:chExt cx="3318235" cy="437440"/>
          </a:xfrm>
        </p:grpSpPr>
        <p:sp>
          <p:nvSpPr>
            <p:cNvPr id="2" name="文本框 1"/>
            <p:cNvSpPr txBox="1"/>
            <p:nvPr/>
          </p:nvSpPr>
          <p:spPr>
            <a:xfrm>
              <a:off x="4996206" y="4694548"/>
              <a:ext cx="3318235" cy="36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第十一小组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|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黎文彬 宋羽珩</a:t>
              </a:r>
            </a:p>
          </p:txBody>
        </p:sp>
        <p:cxnSp>
          <p:nvCxnSpPr>
            <p:cNvPr id="4" name="直接连接符 3"/>
            <p:cNvCxnSpPr/>
            <p:nvPr/>
          </p:nvCxnSpPr>
          <p:spPr bwMode="auto">
            <a:xfrm>
              <a:off x="5152292" y="4624754"/>
              <a:ext cx="298938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4959318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67201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系统状态图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702" y="3183767"/>
            <a:ext cx="357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以下以数据分析为例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55701" y="2681684"/>
            <a:ext cx="282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本项目有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个状态图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39030" y="5883624"/>
            <a:ext cx="2029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状态图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729" y="1269232"/>
            <a:ext cx="8542100" cy="439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1763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4928360" y="2627243"/>
            <a:ext cx="5387791" cy="17543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需求规格说明书内容介绍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41687" y="2872628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</a:p>
        </p:txBody>
      </p:sp>
    </p:spTree>
    <p:extLst>
      <p:ext uri="{BB962C8B-B14F-4D97-AF65-F5344CB8AC3E}">
        <p14:creationId xmlns:p14="http://schemas.microsoft.com/office/powerpoint/2010/main" val="29721384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5923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需求规格说明书内容介绍</a:t>
            </a: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 hidden="1"/>
          <p:cNvSpPr txBox="1"/>
          <p:nvPr/>
        </p:nvSpPr>
        <p:spPr>
          <a:xfrm>
            <a:off x="638310" y="1054122"/>
            <a:ext cx="3606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85" y="1596312"/>
            <a:ext cx="3887846" cy="426615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17070" y="1547373"/>
            <a:ext cx="4702866" cy="4393325"/>
            <a:chOff x="5917070" y="1547373"/>
            <a:chExt cx="4702866" cy="4393325"/>
          </a:xfrm>
        </p:grpSpPr>
        <p:grpSp>
          <p:nvGrpSpPr>
            <p:cNvPr id="2" name="组合 1"/>
            <p:cNvGrpSpPr/>
            <p:nvPr/>
          </p:nvGrpSpPr>
          <p:grpSpPr>
            <a:xfrm>
              <a:off x="6217656" y="1547373"/>
              <a:ext cx="4402280" cy="4393325"/>
              <a:chOff x="6217656" y="1547373"/>
              <a:chExt cx="4402280" cy="4393325"/>
            </a:xfrm>
          </p:grpSpPr>
          <p:sp>
            <p:nvSpPr>
              <p:cNvPr id="16" name="矩形 15"/>
              <p:cNvSpPr/>
              <p:nvPr/>
            </p:nvSpPr>
            <p:spPr bwMode="auto">
              <a:xfrm>
                <a:off x="6217656" y="1547373"/>
                <a:ext cx="4402280" cy="43933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538455" y="1797524"/>
                <a:ext cx="381216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Sharing-bicycle-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共享单车的需求规格说明书按照软件需求编制指南国家标准编写，将需求分析阶段的所有成果进行总结，总结了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sharing-bicycle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的用户特点，应用目标，规定了每一个功能的输入输出等详细要求，并且对软件的性能要求进行了明确量化，附上需求分析所得的用例图、序列图、协作图、状态图</a:t>
                </a:r>
              </a:p>
            </p:txBody>
          </p:sp>
        </p:grpSp>
        <p:cxnSp>
          <p:nvCxnSpPr>
            <p:cNvPr id="18" name="直接连接符 17"/>
            <p:cNvCxnSpPr/>
            <p:nvPr/>
          </p:nvCxnSpPr>
          <p:spPr bwMode="auto">
            <a:xfrm>
              <a:off x="5917070" y="1547373"/>
              <a:ext cx="0" cy="439332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2318867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4353813" y="2940318"/>
            <a:ext cx="5190568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81534" y="2847985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13084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35" y="-4531"/>
            <a:ext cx="6266335" cy="70149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38300" y="3067050"/>
            <a:ext cx="3095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数据库模式设计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3723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 bwMode="auto">
          <a:xfrm>
            <a:off x="-202223" y="887115"/>
            <a:ext cx="12529038" cy="56807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53852" y="1019852"/>
            <a:ext cx="7393850" cy="4974770"/>
            <a:chOff x="2625252" y="751115"/>
            <a:chExt cx="7393850" cy="4974770"/>
          </a:xfrm>
        </p:grpSpPr>
        <p:sp>
          <p:nvSpPr>
            <p:cNvPr id="2" name="矩形 1"/>
            <p:cNvSpPr/>
            <p:nvPr/>
          </p:nvSpPr>
          <p:spPr bwMode="auto">
            <a:xfrm>
              <a:off x="5132613" y="2275114"/>
              <a:ext cx="3216730" cy="18723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AppServer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9082929" y="3429001"/>
              <a:ext cx="936173" cy="71845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DB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4" name="左右箭头 3"/>
            <p:cNvSpPr/>
            <p:nvPr/>
          </p:nvSpPr>
          <p:spPr bwMode="auto">
            <a:xfrm>
              <a:off x="8141316" y="3897086"/>
              <a:ext cx="1036539" cy="195943"/>
            </a:xfrm>
            <a:prstGeom prst="leftRightArrow">
              <a:avLst>
                <a:gd name="adj1" fmla="val 47754"/>
                <a:gd name="adj2" fmla="val 5000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0" name="左右箭头 9"/>
            <p:cNvSpPr/>
            <p:nvPr/>
          </p:nvSpPr>
          <p:spPr bwMode="auto">
            <a:xfrm>
              <a:off x="8163087" y="3537858"/>
              <a:ext cx="1036539" cy="195943"/>
            </a:xfrm>
            <a:prstGeom prst="leftRightArrow">
              <a:avLst>
                <a:gd name="adj1" fmla="val 47754"/>
                <a:gd name="adj2" fmla="val 5000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2625252" y="2824845"/>
              <a:ext cx="1828800" cy="81098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client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 rot="10800000" flipV="1">
              <a:off x="2625253" y="4909457"/>
              <a:ext cx="1828800" cy="8164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en-US" altLang="zh-CN" dirty="0" err="1"/>
                <a:t>bdsdk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>
              <a:off x="5132614" y="2275114"/>
              <a:ext cx="1828800" cy="1828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箭头连接符 8"/>
            <p:cNvCxnSpPr>
              <a:stCxn id="6" idx="0"/>
              <a:endCxn id="5" idx="2"/>
            </p:cNvCxnSpPr>
            <p:nvPr/>
          </p:nvCxnSpPr>
          <p:spPr bwMode="auto">
            <a:xfrm flipH="1" flipV="1">
              <a:off x="3539652" y="3635829"/>
              <a:ext cx="1" cy="12736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箭头连接符 11"/>
            <p:cNvCxnSpPr>
              <a:stCxn id="5" idx="3"/>
              <a:endCxn id="2" idx="1"/>
            </p:cNvCxnSpPr>
            <p:nvPr/>
          </p:nvCxnSpPr>
          <p:spPr bwMode="auto">
            <a:xfrm flipV="1">
              <a:off x="4454052" y="3211286"/>
              <a:ext cx="678561" cy="190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矩形 12"/>
            <p:cNvSpPr/>
            <p:nvPr/>
          </p:nvSpPr>
          <p:spPr bwMode="auto">
            <a:xfrm>
              <a:off x="5689608" y="751115"/>
              <a:ext cx="2102739" cy="8436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bicycle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15" name="直接箭头连接符 14"/>
            <p:cNvCxnSpPr>
              <a:stCxn id="13" idx="2"/>
              <a:endCxn id="2" idx="0"/>
            </p:cNvCxnSpPr>
            <p:nvPr/>
          </p:nvCxnSpPr>
          <p:spPr bwMode="auto">
            <a:xfrm>
              <a:off x="6740978" y="1594759"/>
              <a:ext cx="0" cy="680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410200" y="2824845"/>
              <a:ext cx="1330778" cy="59871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en-US" altLang="zh-CN" dirty="0"/>
                <a:t>User info server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6922414" y="2824845"/>
              <a:ext cx="1218902" cy="59871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Bicycle info server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2732314" y="3230337"/>
              <a:ext cx="1164772" cy="30752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analysis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 rot="10800000" flipV="1">
            <a:off x="4584706" y="5994622"/>
            <a:ext cx="467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系统架构图</a:t>
            </a:r>
          </a:p>
        </p:txBody>
      </p:sp>
    </p:spTree>
    <p:extLst>
      <p:ext uri="{BB962C8B-B14F-4D97-AF65-F5344CB8AC3E}">
        <p14:creationId xmlns:p14="http://schemas.microsoft.com/office/powerpoint/2010/main" val="87736662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-97536" y="1114425"/>
            <a:ext cx="12289536" cy="53530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b="6400"/>
          <a:stretch/>
        </p:blipFill>
        <p:spPr>
          <a:xfrm>
            <a:off x="434641" y="1495830"/>
            <a:ext cx="11430991" cy="49716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68853" y="1234220"/>
            <a:ext cx="308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构件图</a:t>
            </a:r>
          </a:p>
        </p:txBody>
      </p:sp>
    </p:spTree>
    <p:extLst>
      <p:ext uri="{BB962C8B-B14F-4D97-AF65-F5344CB8AC3E}">
        <p14:creationId xmlns:p14="http://schemas.microsoft.com/office/powerpoint/2010/main" val="54638221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-195309" y="994299"/>
            <a:ext cx="12387309" cy="56994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607" y="1264016"/>
            <a:ext cx="8612698" cy="51600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92627" y="1264016"/>
            <a:ext cx="308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</a:t>
            </a:r>
          </a:p>
        </p:txBody>
      </p:sp>
    </p:spTree>
    <p:extLst>
      <p:ext uri="{BB962C8B-B14F-4D97-AF65-F5344CB8AC3E}">
        <p14:creationId xmlns:p14="http://schemas.microsoft.com/office/powerpoint/2010/main" val="69128116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-195309" y="994299"/>
            <a:ext cx="12387309" cy="56994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116" y="1343640"/>
            <a:ext cx="7859486" cy="4493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/>
          <p:cNvSpPr txBox="1"/>
          <p:nvPr/>
        </p:nvSpPr>
        <p:spPr>
          <a:xfrm>
            <a:off x="4664530" y="6159584"/>
            <a:ext cx="30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系统结构图</a:t>
            </a:r>
          </a:p>
        </p:txBody>
      </p:sp>
    </p:spTree>
    <p:extLst>
      <p:ext uri="{BB962C8B-B14F-4D97-AF65-F5344CB8AC3E}">
        <p14:creationId xmlns:p14="http://schemas.microsoft.com/office/powerpoint/2010/main" val="24751720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/GUI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926" y="1312565"/>
            <a:ext cx="2952857" cy="54300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258" y="1254890"/>
            <a:ext cx="3046084" cy="5545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817" y="1210961"/>
            <a:ext cx="3073822" cy="55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5343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0" y="1773349"/>
            <a:ext cx="12192000" cy="487365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  <a:softEdge rad="0"/>
          </a:effectLst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078" name="组合 12"/>
          <p:cNvGrpSpPr>
            <a:grpSpLocks/>
          </p:cNvGrpSpPr>
          <p:nvPr/>
        </p:nvGrpSpPr>
        <p:grpSpPr bwMode="auto">
          <a:xfrm>
            <a:off x="3646488" y="417513"/>
            <a:ext cx="5000625" cy="1001712"/>
            <a:chOff x="311150" y="668338"/>
            <a:chExt cx="5000625" cy="1001789"/>
          </a:xfrm>
        </p:grpSpPr>
        <p:sp>
          <p:nvSpPr>
            <p:cNvPr id="3111" name="文本框 15"/>
            <p:cNvSpPr txBox="1">
              <a:spLocks noChangeArrowheads="1"/>
            </p:cNvSpPr>
            <p:nvPr/>
          </p:nvSpPr>
          <p:spPr bwMode="auto">
            <a:xfrm>
              <a:off x="311150" y="668338"/>
              <a:ext cx="500062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12" name="直接连接符 17"/>
            <p:cNvCxnSpPr>
              <a:cxnSpLocks noChangeShapeType="1"/>
            </p:cNvCxnSpPr>
            <p:nvPr/>
          </p:nvCxnSpPr>
          <p:spPr bwMode="auto">
            <a:xfrm flipV="1">
              <a:off x="658410" y="1543127"/>
              <a:ext cx="4252913" cy="9525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" name="直接连接符 20"/>
            <p:cNvCxnSpPr>
              <a:cxnSpLocks noChangeShapeType="1"/>
            </p:cNvCxnSpPr>
            <p:nvPr/>
          </p:nvCxnSpPr>
          <p:spPr bwMode="auto">
            <a:xfrm>
              <a:off x="658410" y="1670127"/>
              <a:ext cx="4252913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79" name="组合 7"/>
          <p:cNvGrpSpPr>
            <a:grpSpLocks/>
          </p:cNvGrpSpPr>
          <p:nvPr/>
        </p:nvGrpSpPr>
        <p:grpSpPr bwMode="auto">
          <a:xfrm>
            <a:off x="5899510" y="1868365"/>
            <a:ext cx="165100" cy="4743450"/>
            <a:chOff x="5793502" y="1967264"/>
            <a:chExt cx="165492" cy="4744563"/>
          </a:xfrm>
        </p:grpSpPr>
        <p:sp>
          <p:nvSpPr>
            <p:cNvPr id="3109" name="矩形 2"/>
            <p:cNvSpPr>
              <a:spLocks noChangeArrowheads="1"/>
            </p:cNvSpPr>
            <p:nvPr/>
          </p:nvSpPr>
          <p:spPr bwMode="auto">
            <a:xfrm>
              <a:off x="5884168" y="1967264"/>
              <a:ext cx="74826" cy="474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  <p:cxnSp>
          <p:nvCxnSpPr>
            <p:cNvPr id="3110" name="直接连接符 5"/>
            <p:cNvCxnSpPr>
              <a:cxnSpLocks/>
            </p:cNvCxnSpPr>
            <p:nvPr/>
          </p:nvCxnSpPr>
          <p:spPr bwMode="auto">
            <a:xfrm flipH="1">
              <a:off x="5793502" y="1967264"/>
              <a:ext cx="3794" cy="4744563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80" name="组合 14"/>
          <p:cNvGrpSpPr>
            <a:grpSpLocks/>
          </p:cNvGrpSpPr>
          <p:nvPr/>
        </p:nvGrpSpPr>
        <p:grpSpPr bwMode="auto">
          <a:xfrm>
            <a:off x="1611583" y="2069602"/>
            <a:ext cx="4768016" cy="3276001"/>
            <a:chOff x="1726381" y="2336466"/>
            <a:chExt cx="4767238" cy="3275147"/>
          </a:xfrm>
        </p:grpSpPr>
        <p:grpSp>
          <p:nvGrpSpPr>
            <p:cNvPr id="3097" name="组合 1"/>
            <p:cNvGrpSpPr>
              <a:grpSpLocks/>
            </p:cNvGrpSpPr>
            <p:nvPr/>
          </p:nvGrpSpPr>
          <p:grpSpPr bwMode="auto">
            <a:xfrm>
              <a:off x="3845010" y="2336466"/>
              <a:ext cx="2648609" cy="584775"/>
              <a:chOff x="6807804" y="2391407"/>
              <a:chExt cx="4048124" cy="584775"/>
            </a:xfrm>
          </p:grpSpPr>
          <p:sp>
            <p:nvSpPr>
              <p:cNvPr id="3107" name="文本框 21"/>
              <p:cNvSpPr txBox="1">
                <a:spLocks noChangeArrowheads="1"/>
              </p:cNvSpPr>
              <p:nvPr/>
            </p:nvSpPr>
            <p:spPr bwMode="auto">
              <a:xfrm>
                <a:off x="8881918" y="2391407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</a:p>
            </p:txBody>
          </p:sp>
          <p:sp>
            <p:nvSpPr>
              <p:cNvPr id="3108" name="文本框 22"/>
              <p:cNvSpPr txBox="1">
                <a:spLocks noChangeArrowheads="1"/>
              </p:cNvSpPr>
              <p:nvPr/>
            </p:nvSpPr>
            <p:spPr bwMode="auto">
              <a:xfrm>
                <a:off x="6807804" y="2486985"/>
                <a:ext cx="4048124" cy="46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系统简介</a:t>
                </a:r>
              </a:p>
            </p:txBody>
          </p:sp>
        </p:grpSp>
        <p:grpSp>
          <p:nvGrpSpPr>
            <p:cNvPr id="3098" name="组合 67"/>
            <p:cNvGrpSpPr>
              <a:grpSpLocks/>
            </p:cNvGrpSpPr>
            <p:nvPr/>
          </p:nvGrpSpPr>
          <p:grpSpPr bwMode="auto">
            <a:xfrm>
              <a:off x="1726381" y="3612524"/>
              <a:ext cx="4062726" cy="584775"/>
              <a:chOff x="3545364" y="2403731"/>
              <a:chExt cx="6209454" cy="584775"/>
            </a:xfrm>
          </p:grpSpPr>
          <p:sp>
            <p:nvSpPr>
              <p:cNvPr id="3105" name="文本框 21"/>
              <p:cNvSpPr txBox="1">
                <a:spLocks noChangeArrowheads="1"/>
              </p:cNvSpPr>
              <p:nvPr/>
            </p:nvSpPr>
            <p:spPr bwMode="auto">
              <a:xfrm>
                <a:off x="8902331" y="2403731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</a:p>
            </p:txBody>
          </p:sp>
          <p:sp>
            <p:nvSpPr>
              <p:cNvPr id="3106" name="文本框 22"/>
              <p:cNvSpPr txBox="1">
                <a:spLocks noChangeArrowheads="1"/>
              </p:cNvSpPr>
              <p:nvPr/>
            </p:nvSpPr>
            <p:spPr bwMode="auto">
              <a:xfrm>
                <a:off x="3545364" y="2466242"/>
                <a:ext cx="5720377" cy="461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软件规格说明书内容介绍</a:t>
                </a:r>
                <a:endPara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99" name="组合 73"/>
            <p:cNvGrpSpPr>
              <a:grpSpLocks/>
            </p:cNvGrpSpPr>
            <p:nvPr/>
          </p:nvGrpSpPr>
          <p:grpSpPr bwMode="auto">
            <a:xfrm>
              <a:off x="1999606" y="4870376"/>
              <a:ext cx="3748390" cy="584775"/>
              <a:chOff x="3962958" y="2387049"/>
              <a:chExt cx="5729022" cy="584775"/>
            </a:xfrm>
          </p:grpSpPr>
          <p:sp>
            <p:nvSpPr>
              <p:cNvPr id="3103" name="文本框 21"/>
              <p:cNvSpPr txBox="1">
                <a:spLocks noChangeArrowheads="1"/>
              </p:cNvSpPr>
              <p:nvPr/>
            </p:nvSpPr>
            <p:spPr bwMode="auto">
              <a:xfrm>
                <a:off x="8839493" y="2387049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</a:t>
                </a:r>
              </a:p>
            </p:txBody>
          </p:sp>
          <p:sp>
            <p:nvSpPr>
              <p:cNvPr id="3104" name="文本框 22"/>
              <p:cNvSpPr txBox="1">
                <a:spLocks noChangeArrowheads="1"/>
              </p:cNvSpPr>
              <p:nvPr/>
            </p:nvSpPr>
            <p:spPr bwMode="auto">
              <a:xfrm>
                <a:off x="3962958" y="2472218"/>
                <a:ext cx="5110960" cy="461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软件设计文档内容介绍</a:t>
                </a:r>
              </a:p>
            </p:txBody>
          </p:sp>
        </p:grpSp>
        <p:cxnSp>
          <p:nvCxnSpPr>
            <p:cNvPr id="3100" name="直接连接符 9"/>
            <p:cNvCxnSpPr>
              <a:cxnSpLocks/>
            </p:cNvCxnSpPr>
            <p:nvPr/>
          </p:nvCxnSpPr>
          <p:spPr bwMode="auto">
            <a:xfrm flipH="1">
              <a:off x="2913465" y="2939447"/>
              <a:ext cx="3100146" cy="0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01" name="直接连接符 83"/>
            <p:cNvCxnSpPr>
              <a:cxnSpLocks/>
            </p:cNvCxnSpPr>
            <p:nvPr/>
          </p:nvCxnSpPr>
          <p:spPr bwMode="auto">
            <a:xfrm flipH="1">
              <a:off x="2913465" y="4275531"/>
              <a:ext cx="3100144" cy="5159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02" name="直接连接符 84"/>
            <p:cNvCxnSpPr>
              <a:cxnSpLocks/>
            </p:cNvCxnSpPr>
            <p:nvPr/>
          </p:nvCxnSpPr>
          <p:spPr bwMode="auto">
            <a:xfrm flipH="1" flipV="1">
              <a:off x="2913465" y="5594104"/>
              <a:ext cx="3100144" cy="17509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81" name="组合 13"/>
          <p:cNvGrpSpPr>
            <a:grpSpLocks/>
          </p:cNvGrpSpPr>
          <p:nvPr/>
        </p:nvGrpSpPr>
        <p:grpSpPr bwMode="auto">
          <a:xfrm>
            <a:off x="5989961" y="2667406"/>
            <a:ext cx="4179757" cy="3240905"/>
            <a:chOff x="5771300" y="3092008"/>
            <a:chExt cx="4179075" cy="3240831"/>
          </a:xfrm>
        </p:grpSpPr>
        <p:grpSp>
          <p:nvGrpSpPr>
            <p:cNvPr id="3085" name="组合 64"/>
            <p:cNvGrpSpPr>
              <a:grpSpLocks/>
            </p:cNvGrpSpPr>
            <p:nvPr/>
          </p:nvGrpSpPr>
          <p:grpSpPr bwMode="auto">
            <a:xfrm>
              <a:off x="6653768" y="3092008"/>
              <a:ext cx="2979021" cy="584775"/>
              <a:chOff x="4734599" y="2465350"/>
              <a:chExt cx="4553124" cy="584775"/>
            </a:xfrm>
          </p:grpSpPr>
          <p:sp>
            <p:nvSpPr>
              <p:cNvPr id="3095" name="文本框 21"/>
              <p:cNvSpPr txBox="1">
                <a:spLocks noChangeArrowheads="1"/>
              </p:cNvSpPr>
              <p:nvPr/>
            </p:nvSpPr>
            <p:spPr bwMode="auto">
              <a:xfrm>
                <a:off x="4734599" y="2465350"/>
                <a:ext cx="84175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</a:p>
            </p:txBody>
          </p:sp>
          <p:sp>
            <p:nvSpPr>
              <p:cNvPr id="3096" name="文本框 22"/>
              <p:cNvSpPr txBox="1">
                <a:spLocks noChangeArrowheads="1"/>
              </p:cNvSpPr>
              <p:nvPr/>
            </p:nvSpPr>
            <p:spPr bwMode="auto">
              <a:xfrm>
                <a:off x="5661512" y="2503735"/>
                <a:ext cx="3626211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需求分析和建模</a:t>
                </a:r>
              </a:p>
            </p:txBody>
          </p:sp>
        </p:grpSp>
        <p:grpSp>
          <p:nvGrpSpPr>
            <p:cNvPr id="3086" name="组合 70"/>
            <p:cNvGrpSpPr>
              <a:grpSpLocks/>
            </p:cNvGrpSpPr>
            <p:nvPr/>
          </p:nvGrpSpPr>
          <p:grpSpPr bwMode="auto">
            <a:xfrm>
              <a:off x="6657484" y="4429513"/>
              <a:ext cx="3024896" cy="584775"/>
              <a:chOff x="4740275" y="2469703"/>
              <a:chExt cx="4623238" cy="584775"/>
            </a:xfrm>
          </p:grpSpPr>
          <p:sp>
            <p:nvSpPr>
              <p:cNvPr id="3093" name="文本框 21"/>
              <p:cNvSpPr txBox="1">
                <a:spLocks noChangeArrowheads="1"/>
              </p:cNvSpPr>
              <p:nvPr/>
            </p:nvSpPr>
            <p:spPr bwMode="auto">
              <a:xfrm>
                <a:off x="4740275" y="2469703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</a:p>
            </p:txBody>
          </p:sp>
          <p:sp>
            <p:nvSpPr>
              <p:cNvPr id="3094" name="文本框 22"/>
              <p:cNvSpPr txBox="1">
                <a:spLocks noChangeArrowheads="1"/>
              </p:cNvSpPr>
              <p:nvPr/>
            </p:nvSpPr>
            <p:spPr bwMode="auto">
              <a:xfrm>
                <a:off x="5610846" y="2551631"/>
                <a:ext cx="3752667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软件设计和建模</a:t>
                </a:r>
              </a:p>
            </p:txBody>
          </p:sp>
        </p:grpSp>
        <p:grpSp>
          <p:nvGrpSpPr>
            <p:cNvPr id="3087" name="组合 76"/>
            <p:cNvGrpSpPr>
              <a:grpSpLocks/>
            </p:cNvGrpSpPr>
            <p:nvPr/>
          </p:nvGrpSpPr>
          <p:grpSpPr bwMode="auto">
            <a:xfrm>
              <a:off x="6669316" y="5742955"/>
              <a:ext cx="3034608" cy="584775"/>
              <a:chOff x="4740276" y="2488555"/>
              <a:chExt cx="4638081" cy="584775"/>
            </a:xfrm>
          </p:grpSpPr>
          <p:sp>
            <p:nvSpPr>
              <p:cNvPr id="3091" name="文本框 21"/>
              <p:cNvSpPr txBox="1">
                <a:spLocks noChangeArrowheads="1"/>
              </p:cNvSpPr>
              <p:nvPr/>
            </p:nvSpPr>
            <p:spPr bwMode="auto">
              <a:xfrm>
                <a:off x="4740276" y="2488555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</a:t>
                </a:r>
              </a:p>
            </p:txBody>
          </p:sp>
          <p:sp>
            <p:nvSpPr>
              <p:cNvPr id="3092" name="文本框 22"/>
              <p:cNvSpPr txBox="1">
                <a:spLocks noChangeArrowheads="1"/>
              </p:cNvSpPr>
              <p:nvPr/>
            </p:nvSpPr>
            <p:spPr bwMode="auto">
              <a:xfrm>
                <a:off x="5642197" y="2585605"/>
                <a:ext cx="3736160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软件开发计划</a:t>
                </a:r>
              </a:p>
            </p:txBody>
          </p:sp>
        </p:grpSp>
        <p:cxnSp>
          <p:nvCxnSpPr>
            <p:cNvPr id="3088" name="直接连接符 85"/>
            <p:cNvCxnSpPr>
              <a:cxnSpLocks/>
            </p:cNvCxnSpPr>
            <p:nvPr/>
          </p:nvCxnSpPr>
          <p:spPr bwMode="auto">
            <a:xfrm flipH="1" flipV="1">
              <a:off x="5845936" y="3695127"/>
              <a:ext cx="3857990" cy="12836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89" name="直接连接符 86"/>
            <p:cNvCxnSpPr>
              <a:cxnSpLocks/>
            </p:cNvCxnSpPr>
            <p:nvPr/>
          </p:nvCxnSpPr>
          <p:spPr bwMode="auto">
            <a:xfrm flipH="1" flipV="1">
              <a:off x="5771300" y="5031641"/>
              <a:ext cx="3996224" cy="44707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90" name="直接连接符 87"/>
            <p:cNvCxnSpPr>
              <a:cxnSpLocks/>
            </p:cNvCxnSpPr>
            <p:nvPr/>
          </p:nvCxnSpPr>
          <p:spPr bwMode="auto">
            <a:xfrm flipH="1">
              <a:off x="5845935" y="6332839"/>
              <a:ext cx="4104440" cy="0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/GUI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168" y="1149421"/>
            <a:ext cx="3110374" cy="55986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286" y="1149421"/>
            <a:ext cx="3005904" cy="55786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934" y="1135225"/>
            <a:ext cx="3027018" cy="55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1350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-195309" y="994298"/>
            <a:ext cx="12387309" cy="60161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680" y="1080902"/>
            <a:ext cx="8344254" cy="59294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587" y="3294462"/>
            <a:ext cx="1616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</a:p>
        </p:txBody>
      </p:sp>
    </p:spTree>
    <p:extLst>
      <p:ext uri="{BB962C8B-B14F-4D97-AF65-F5344CB8AC3E}">
        <p14:creationId xmlns:p14="http://schemas.microsoft.com/office/powerpoint/2010/main" val="307301213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6029" y="3182034"/>
            <a:ext cx="2982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程序流程图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232" y="65313"/>
            <a:ext cx="4849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3671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3586008" y="2909980"/>
            <a:ext cx="7347856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软件设计文档内容介绍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98774" y="2790947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31481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756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软件设计文档内容介绍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38" y="1433347"/>
            <a:ext cx="4583841" cy="4968293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>
            <a:off x="5917070" y="1547373"/>
            <a:ext cx="4702866" cy="4393325"/>
            <a:chOff x="5917070" y="1547373"/>
            <a:chExt cx="4702866" cy="4393325"/>
          </a:xfrm>
        </p:grpSpPr>
        <p:grpSp>
          <p:nvGrpSpPr>
            <p:cNvPr id="71" name="组合 70"/>
            <p:cNvGrpSpPr/>
            <p:nvPr/>
          </p:nvGrpSpPr>
          <p:grpSpPr>
            <a:xfrm>
              <a:off x="6217656" y="1547373"/>
              <a:ext cx="4402280" cy="4393325"/>
              <a:chOff x="6217656" y="1547373"/>
              <a:chExt cx="4402280" cy="4393325"/>
            </a:xfrm>
          </p:grpSpPr>
          <p:sp>
            <p:nvSpPr>
              <p:cNvPr id="73" name="矩形 72"/>
              <p:cNvSpPr/>
              <p:nvPr/>
            </p:nvSpPr>
            <p:spPr bwMode="auto">
              <a:xfrm>
                <a:off x="6217656" y="1547373"/>
                <a:ext cx="4402280" cy="43933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624039" y="2349682"/>
                <a:ext cx="3812169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Sharing-bicycle-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享单车的概要设计说明书按照软件需求编制指南国家标准编写，将设计建模阶段的所有成果进行总结，制成了系统流程图，设计了系统的接口和模块组合，详细记录了系统的运行设计、数据结构设计和出错处理设计</a:t>
                </a:r>
              </a:p>
            </p:txBody>
          </p:sp>
        </p:grpSp>
        <p:cxnSp>
          <p:nvCxnSpPr>
            <p:cNvPr id="72" name="直接连接符 71"/>
            <p:cNvCxnSpPr/>
            <p:nvPr/>
          </p:nvCxnSpPr>
          <p:spPr bwMode="auto">
            <a:xfrm>
              <a:off x="5917070" y="1547373"/>
              <a:ext cx="0" cy="439332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0751636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4936157" y="3011974"/>
            <a:ext cx="5248839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软件开发计划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898933" y="2910758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58403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6029" y="1181540"/>
            <a:ext cx="12468029" cy="47525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9213" y="6241405"/>
            <a:ext cx="503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项目甘特图</a:t>
            </a:r>
          </a:p>
        </p:txBody>
      </p:sp>
    </p:spTree>
    <p:extLst>
      <p:ext uri="{BB962C8B-B14F-4D97-AF65-F5344CB8AC3E}">
        <p14:creationId xmlns:p14="http://schemas.microsoft.com/office/powerpoint/2010/main" val="129530600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等腰三角形 3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4102" name="组合 4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4628561" y="1451729"/>
            <a:ext cx="3978111" cy="4034672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00560" y="3675121"/>
            <a:ext cx="62341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7AF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Sharing-bicycle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共享单车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4271645" y="961327"/>
            <a:ext cx="4206240" cy="42550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5188" y="4779575"/>
            <a:ext cx="3318235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第十一小组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黎文彬 宋羽珩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18463" y="1821892"/>
            <a:ext cx="4703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</a:t>
            </a:r>
          </a:p>
          <a:p>
            <a:pPr algn="ctr"/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Listening</a:t>
            </a: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1381545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</a:p>
        </p:txBody>
      </p:sp>
      <p:sp>
        <p:nvSpPr>
          <p:cNvPr id="7" name="等腰三角形 6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组合 3"/>
          <p:cNvGrpSpPr/>
          <p:nvPr/>
        </p:nvGrpSpPr>
        <p:grpSpPr>
          <a:xfrm>
            <a:off x="1889074" y="1551364"/>
            <a:ext cx="8148320" cy="4356049"/>
            <a:chOff x="2795523" y="2060653"/>
            <a:chExt cx="8148320" cy="4356049"/>
          </a:xfrm>
        </p:grpSpPr>
        <p:sp>
          <p:nvSpPr>
            <p:cNvPr id="3" name="矩形 2"/>
            <p:cNvSpPr/>
            <p:nvPr/>
          </p:nvSpPr>
          <p:spPr bwMode="auto">
            <a:xfrm>
              <a:off x="2795523" y="2320385"/>
              <a:ext cx="8148320" cy="409631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0252" name="文本框 19"/>
            <p:cNvSpPr txBox="1">
              <a:spLocks noChangeArrowheads="1"/>
            </p:cNvSpPr>
            <p:nvPr/>
          </p:nvSpPr>
          <p:spPr bwMode="auto">
            <a:xfrm>
              <a:off x="3206137" y="2797564"/>
              <a:ext cx="7031553" cy="3416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spc="3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Sharingbicycle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系统通过分析用户与共享单车的</a:t>
              </a:r>
              <a:r>
                <a:rPr lang="en-US" altLang="zh-CN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GPS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数据，实现</a:t>
              </a:r>
              <a:r>
                <a:rPr lang="zh-CN" altLang="en-US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区域解锁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；并且通过</a:t>
              </a:r>
              <a:r>
                <a:rPr lang="zh-CN" altLang="en-US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短期预约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机制，方便了用户短期离开时的继续用车问题，并且具有用户相关</a:t>
              </a:r>
              <a:r>
                <a:rPr lang="zh-CN" altLang="en-US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信息管理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功能。本系统采用</a:t>
              </a:r>
              <a:r>
                <a:rPr lang="en-US" altLang="zh-CN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C\S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架构，并使用数据库进行持久化存储。</a:t>
              </a:r>
              <a:endParaRPr lang="en-US" altLang="zh-CN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2795523" y="2060653"/>
              <a:ext cx="1330960" cy="1273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5529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4498588" y="2864617"/>
            <a:ext cx="5013612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34053" y="2725314"/>
            <a:ext cx="1744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68013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580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/E-R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187" y="1304733"/>
            <a:ext cx="6483145" cy="52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671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66233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714" y="1286005"/>
            <a:ext cx="10046040" cy="52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2357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5255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209" y="1304733"/>
            <a:ext cx="5900530" cy="52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8980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5255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序列图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8837" y="1406170"/>
            <a:ext cx="744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本项目有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个序列图，并且每一个序列图都对应着一个协作图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1928272"/>
            <a:ext cx="5776367" cy="40944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260300" y="5989458"/>
            <a:ext cx="357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序列图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 bwMode="auto">
          <a:xfrm>
            <a:off x="6175899" y="2392154"/>
            <a:ext cx="0" cy="39847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10316B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/>
          <p:cNvSpPr txBox="1"/>
          <p:nvPr/>
        </p:nvSpPr>
        <p:spPr>
          <a:xfrm>
            <a:off x="8196127" y="5884932"/>
            <a:ext cx="357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协作图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934" y="1850513"/>
            <a:ext cx="5812263" cy="36168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6322" y="1829280"/>
            <a:ext cx="357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以下以数据分析为例</a:t>
            </a:r>
          </a:p>
        </p:txBody>
      </p:sp>
    </p:spTree>
    <p:extLst>
      <p:ext uri="{BB962C8B-B14F-4D97-AF65-F5344CB8AC3E}">
        <p14:creationId xmlns:p14="http://schemas.microsoft.com/office/powerpoint/2010/main" val="293911492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</TotalTime>
  <Pages>0</Pages>
  <Words>483</Words>
  <Characters>0</Characters>
  <Application>Microsoft Office PowerPoint</Application>
  <DocSecurity>0</DocSecurity>
  <PresentationFormat>宽屏</PresentationFormat>
  <Lines>0</Lines>
  <Paragraphs>96</Paragraphs>
  <Slides>27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Roboto Regular</vt:lpstr>
      <vt:lpstr>等线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china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黎文彬</cp:lastModifiedBy>
  <cp:revision>128</cp:revision>
  <dcterms:created xsi:type="dcterms:W3CDTF">2015-05-15T10:48:06Z</dcterms:created>
  <dcterms:modified xsi:type="dcterms:W3CDTF">2017-04-24T15:54:50Z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